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137160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6000" b="1">
                <a:solidFill>
                  <a:srgbClr val="818CF8"/>
                </a:solidFill>
                <a:latin typeface="Microsoft YaHei"/>
              </a:defRPr>
            </a:pPr>
            <a:r>
              <a:t>Ascent Creator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92608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AAAACC"/>
                </a:solidFill>
                <a:latin typeface="Microsoft YaHei"/>
              </a:defRPr>
            </a:pPr>
            <a:r>
              <a:t>全栈 AI 创作平台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0" y="3931920"/>
            <a:ext cx="2103120" cy="38100"/>
          </a:xfrm>
          <a:prstGeom prst="rect">
            <a:avLst/>
          </a:prstGeom>
          <a:solidFill>
            <a:srgbClr val="C084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45720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555577"/>
                </a:solidFill>
                <a:latin typeface="Microsoft YaHei"/>
              </a:defRPr>
            </a:pPr>
            <a:r>
              <a:t>🎨 AI创作    📤 一键分发    🔌 模型集成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818CF8"/>
                </a:solidFill>
                <a:latin typeface="Microsoft YaHei"/>
              </a:defRPr>
            </a:pPr>
            <a:r>
              <a:t>TECH STACK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FFFFF"/>
                </a:solidFill>
                <a:latin typeface="Microsoft YaHei"/>
              </a:defRPr>
            </a:pPr>
            <a:r>
              <a:t>技术栈 · 现代 Web + AI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828800"/>
            <a:ext cx="2697480" cy="411480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201168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6B6D4"/>
                </a:solidFill>
                <a:latin typeface="Microsoft YaHei"/>
              </a:defRPr>
            </a:pPr>
            <a:r>
              <a:t>🎨 前端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560320"/>
            <a:ext cx="22860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CC"/>
                </a:solidFill>
                <a:latin typeface="Microsoft YaHei"/>
              </a:defRPr>
            </a:pPr>
            <a:r>
              <a:t>Vue 3.5 + Vite 5.4</a:t>
            </a:r>
            <a:br/>
            <a:r>
              <a:t>Tailwind 3.4 + Pinia 3</a:t>
            </a:r>
            <a:br/>
            <a:r>
              <a:t>Vue Router 4 (13 条路由)</a:t>
            </a:r>
            <a:br/>
            <a:r>
              <a:t>Axios 1.16 + Lucide Icons</a:t>
            </a:r>
            <a:br/>
            <a:r>
              <a:t>14 个视图组件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337560" y="1828800"/>
            <a:ext cx="2697480" cy="411480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520440" y="201168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C084FC"/>
                </a:solidFill>
                <a:latin typeface="Microsoft YaHei"/>
              </a:defRPr>
            </a:pPr>
            <a:r>
              <a:t>⚙️ 后端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20440" y="2560320"/>
            <a:ext cx="22860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CC"/>
                </a:solidFill>
                <a:latin typeface="Microsoft YaHei"/>
              </a:defRPr>
            </a:pPr>
            <a:r>
              <a:t>Flask 3.1 (50+ API)</a:t>
            </a:r>
            <a:br/>
            <a:r>
              <a:t>SQLite (19 张表)</a:t>
            </a:r>
            <a:br/>
            <a:r>
              <a:t>SSE 流式输出引擎</a:t>
            </a:r>
            <a:br/>
            <a:r>
              <a:t>WeasyPrint PDF 生成</a:t>
            </a:r>
            <a:br/>
            <a:r>
              <a:t>Gunicorn 生产部署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0" y="1828800"/>
            <a:ext cx="2697480" cy="411480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0" y="201168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818CF8"/>
                </a:solidFill>
                <a:latin typeface="Microsoft YaHei"/>
              </a:defRPr>
            </a:pPr>
            <a:r>
              <a:t>🧠 AI 模型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2560320"/>
            <a:ext cx="22860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CC"/>
                </a:solidFill>
                <a:latin typeface="Microsoft YaHei"/>
              </a:defRPr>
            </a:pPr>
            <a:r>
              <a:t>Qwen3-30B (262K 上下文)</a:t>
            </a:r>
            <a:br/>
            <a:r>
              <a:t>腾讯混元 hy-video-1.5</a:t>
            </a:r>
            <a:br/>
            <a:r>
              <a:t>Suno v4 音乐生成</a:t>
            </a:r>
            <a:br/>
            <a:r>
              <a:t>SDXL / FLUX 文生图</a:t>
            </a:r>
            <a:br/>
            <a:r>
              <a:t>模型集成架构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098280" y="1828800"/>
            <a:ext cx="2697480" cy="411480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281160" y="201168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6B6D4"/>
                </a:solidFill>
                <a:latin typeface="Microsoft YaHei"/>
              </a:defRPr>
            </a:pPr>
            <a:r>
              <a:t>☁️ 部署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281160" y="2560320"/>
            <a:ext cx="22860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CC"/>
                </a:solidFill>
                <a:latin typeface="Microsoft YaHei"/>
              </a:defRPr>
            </a:pPr>
            <a:r>
              <a:t>腾讯云轻量服务器</a:t>
            </a:r>
            <a:br/>
            <a:r>
              <a:t>OpenCloudOS 9</a:t>
            </a:r>
            <a:br/>
            <a:r>
              <a:t>Node.js 22 + Python 3.11</a:t>
            </a:r>
            <a:br/>
            <a:r>
              <a:t>OpenClaw Gateway</a:t>
            </a:r>
            <a:br/>
            <a:r>
              <a:t>:5000 平台 :5001 论坛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818CF8"/>
                </a:solidFill>
                <a:latin typeface="Microsoft YaHei"/>
              </a:defRPr>
            </a:pPr>
            <a:r>
              <a:t>ROADMAP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FFFFF"/>
                </a:solidFill>
                <a:latin typeface="Microsoft YaHei"/>
              </a:defRPr>
            </a:pPr>
            <a:r>
              <a:t>🗺️ 产品路线图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828800"/>
            <a:ext cx="3520440" cy="438912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6B6D4"/>
                </a:solidFill>
                <a:latin typeface="Microsoft YaHei"/>
              </a:defRPr>
            </a:pPr>
            <a:r>
              <a:t>✅ 已上线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256032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14 个 AI 创作工坊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297180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统一模型网关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383279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SSE 流式输出引擎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379476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AI 小说 5 步设定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420624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AI 聊天虚拟角色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461772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视频异步生成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502920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12 渠道分发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5440679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模型管理面板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343400" y="1828800"/>
            <a:ext cx="3520440" cy="438912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26280" y="201168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C084FC"/>
                </a:solidFill>
                <a:latin typeface="Microsoft YaHei"/>
              </a:defRPr>
            </a:pPr>
            <a:r>
              <a:t>🔧 迭代中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17720" y="256032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移动端适配优化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17720" y="297180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智能推荐引擎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17720" y="3383279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批量生成性能优化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17720" y="379476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知识库自动关联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17720" y="420624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作品广场互动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17720" y="461772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分享功能完善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138160" y="1828800"/>
            <a:ext cx="3520440" cy="438912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321040" y="201168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818CF8"/>
                </a:solidFill>
                <a:latin typeface="Microsoft YaHei"/>
              </a:defRPr>
            </a:pPr>
            <a:r>
              <a:t>📋 规划中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12480" y="256032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微信小程序版本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12480" y="297180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AI 短剧平台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412480" y="3383279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团队协作模式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12480" y="379476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SaaS 多租户版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12480" y="420624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API 开放平台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12480" y="461772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AI 漫剧流水线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412480" y="502920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· 智能日程发布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182880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200" b="0">
                <a:solidFill>
                  <a:srgbClr val="FFFFFF"/>
                </a:solidFill>
                <a:latin typeface="Microsoft YaHei"/>
              </a:defRPr>
            </a:pPr>
            <a:r>
              <a:t>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7432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818CF8"/>
                </a:solidFill>
                <a:latin typeface="Microsoft YaHei"/>
              </a:defRPr>
            </a:pPr>
            <a:r>
              <a:t>Ascent Creator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36576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AAAACC"/>
                </a:solidFill>
                <a:latin typeface="Microsoft YaHei"/>
              </a:defRPr>
            </a:pPr>
            <a:r>
              <a:t>让创作更简单，让灵感不设限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4572000"/>
            <a:ext cx="2103120" cy="38100"/>
          </a:xfrm>
          <a:prstGeom prst="rect">
            <a:avLst/>
          </a:prstGeom>
          <a:solidFill>
            <a:srgbClr val="C084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502920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555577"/>
                </a:solidFill>
                <a:latin typeface="Microsoft YaHei"/>
              </a:defRPr>
            </a:pPr>
            <a:r>
              <a:t>在线体验：http://82.156.214.59:5000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53949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555577"/>
                </a:solidFill>
                <a:latin typeface="Microsoft YaHei"/>
              </a:defRPr>
            </a:pPr>
            <a:r>
              <a:t>学习论坛：http://82.156.214.59:5001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818CF8"/>
                </a:solidFill>
                <a:latin typeface="Microsoft YaHei"/>
              </a:defRPr>
            </a:pPr>
            <a:r>
              <a:t>PRODUCT POSITIONING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Microsoft YaHei"/>
              </a:defRPr>
            </a:pPr>
            <a:r>
              <a:t>AI 原生的全栈创作引擎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5544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AAACC"/>
                </a:solidFill>
                <a:latin typeface="Microsoft YaHei"/>
              </a:defRPr>
            </a:pPr>
            <a:r>
              <a:t>不是工具链的拼接，而是从灵感到分发的完整闭环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2560320"/>
            <a:ext cx="3291840" cy="320040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3600"/>
            </a:pPr>
            <a:r>
              <a:t>🧩</a:t>
            </a:r>
          </a:p>
          <a:p>
            <a:pPr>
              <a:spcBef>
                <a:spcPts val="1200"/>
              </a:spcBef>
              <a:defRPr sz="2000" b="1">
                <a:solidFill>
                  <a:srgbClr val="FFFFFF"/>
                </a:solidFill>
                <a:latin typeface="Microsoft YaHei"/>
              </a:defRPr>
            </a:pPr>
            <a:r>
              <a:t>模型集成</a:t>
            </a:r>
          </a:p>
          <a:p>
            <a:pPr>
              <a:lnSpc>
                <a:spcPts val="2200"/>
              </a:lnSpc>
              <a:spcBef>
                <a:spcPts val="800"/>
              </a:spcBef>
              <a:defRPr sz="1300">
                <a:solidFill>
                  <a:srgbClr val="AAAACC"/>
                </a:solidFill>
                <a:latin typeface="Microsoft YaHei"/>
              </a:defRPr>
            </a:pPr>
            <a:r>
              <a:t>集成各类开源、闭源模型，在模型管理里面管理各类模型。可使用自带的开源模型，也可使用自己购买的模型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389120" y="2560320"/>
            <a:ext cx="3291840" cy="320040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3600"/>
            </a:pPr>
            <a:r>
              <a:t>🏭</a:t>
            </a:r>
          </a:p>
          <a:p>
            <a:pPr>
              <a:spcBef>
                <a:spcPts val="1200"/>
              </a:spcBef>
              <a:defRPr sz="2000" b="1">
                <a:solidFill>
                  <a:srgbClr val="FFFFFF"/>
                </a:solidFill>
                <a:latin typeface="Microsoft YaHei"/>
              </a:defRPr>
            </a:pPr>
            <a:r>
              <a:t>一站式创作</a:t>
            </a:r>
          </a:p>
          <a:p>
            <a:pPr>
              <a:lnSpc>
                <a:spcPts val="2200"/>
              </a:lnSpc>
              <a:spcBef>
                <a:spcPts val="800"/>
              </a:spcBef>
              <a:defRPr sz="1300">
                <a:solidFill>
                  <a:srgbClr val="AAAACC"/>
                </a:solidFill>
                <a:latin typeface="Microsoft YaHei"/>
              </a:defRPr>
            </a:pPr>
            <a:r>
              <a:t>14 个 AI 工坊覆盖写作、图片、视频、音乐、语音、小说、聊天、应用、数字人、模型管理等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046720" y="2560320"/>
            <a:ext cx="3291840" cy="320040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3600"/>
            </a:pPr>
            <a:r>
              <a:t>📡</a:t>
            </a:r>
          </a:p>
          <a:p>
            <a:pPr>
              <a:spcBef>
                <a:spcPts val="1200"/>
              </a:spcBef>
              <a:defRPr sz="2000" b="1">
                <a:solidFill>
                  <a:srgbClr val="FFFFFF"/>
                </a:solidFill>
                <a:latin typeface="Microsoft YaHei"/>
              </a:defRPr>
            </a:pPr>
            <a:r>
              <a:t>多渠道分发</a:t>
            </a:r>
          </a:p>
          <a:p>
            <a:pPr>
              <a:lnSpc>
                <a:spcPts val="2200"/>
              </a:lnSpc>
              <a:spcBef>
                <a:spcPts val="800"/>
              </a:spcBef>
              <a:defRPr sz="1300">
                <a:solidFill>
                  <a:srgbClr val="AAAACC"/>
                </a:solidFill>
                <a:latin typeface="Microsoft YaHei"/>
              </a:defRPr>
            </a:pPr>
            <a:r>
              <a:t>一次创作，12 个渠道触达：Web、微信、小红书、抖音、B站、快手、短剧平台等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818CF8"/>
                </a:solidFill>
                <a:latin typeface="Microsoft YaHei"/>
              </a:defRPr>
            </a:pPr>
            <a:r>
              <a:t>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Microsoft YaHei"/>
              </a:defRPr>
            </a:pPr>
            <a:r>
              <a:t>七层解耦架构设计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828800"/>
            <a:ext cx="2011680" cy="502920"/>
          </a:xfrm>
          <a:prstGeom prst="roundRect">
            <a:avLst>
              <a:gd name="adj" val="8333"/>
            </a:avLst>
          </a:prstGeom>
          <a:solidFill>
            <a:srgbClr val="818C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300">
                <a:solidFill>
                  <a:srgbClr val="FFFFFF"/>
                </a:solidFill>
                <a:latin typeface="Microsoft YaHei"/>
              </a:defRPr>
            </a:pPr>
            <a:r>
              <a:t>输  入  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17520" y="190500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AAACC"/>
                </a:solidFill>
                <a:latin typeface="Microsoft YaHei"/>
              </a:defRPr>
            </a:pPr>
            <a:r>
              <a:t>💻 Web端 · 💬 微信 · 📱 Telegram · 🏢 企微 · 📎 飞书 · 🐧 QQ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578608"/>
            <a:ext cx="2011680" cy="502920"/>
          </a:xfrm>
          <a:prstGeom prst="roundRect">
            <a:avLst>
              <a:gd name="adj" val="8333"/>
            </a:avLst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300">
                <a:solidFill>
                  <a:srgbClr val="FFFFFF"/>
                </a:solidFill>
                <a:latin typeface="Microsoft YaHei"/>
              </a:defRPr>
            </a:pPr>
            <a:r>
              <a:t>路  由  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17520" y="2654808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AAACC"/>
                </a:solidFill>
                <a:latin typeface="Microsoft YaHei"/>
              </a:defRPr>
            </a:pPr>
            <a:r>
              <a:t>🔄 OpenClaw Gateway — 消息分发与通道管理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3328415"/>
            <a:ext cx="2011680" cy="502920"/>
          </a:xfrm>
          <a:prstGeom prst="roundRect">
            <a:avLst>
              <a:gd name="adj" val="8333"/>
            </a:avLst>
          </a:prstGeom>
          <a:solidFill>
            <a:srgbClr val="C084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300">
                <a:solidFill>
                  <a:srgbClr val="FFFFFF"/>
                </a:solidFill>
                <a:latin typeface="Microsoft YaHei"/>
              </a:defRPr>
            </a:pPr>
            <a:r>
              <a:t>业  务  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17520" y="3404615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AAACC"/>
                </a:solidFill>
                <a:latin typeface="Microsoft YaHei"/>
              </a:defRPr>
            </a:pPr>
            <a:r>
              <a:t>⚙️ Flask 3.1 · 50+ API 端点 · SSE 流式输出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4078224"/>
            <a:ext cx="2011680" cy="502920"/>
          </a:xfrm>
          <a:prstGeom prst="roundRect">
            <a:avLst>
              <a:gd name="adj" val="8333"/>
            </a:avLst>
          </a:prstGeom>
          <a:solidFill>
            <a:srgbClr val="818C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300">
                <a:solidFill>
                  <a:srgbClr val="FFFFFF"/>
                </a:solidFill>
                <a:latin typeface="Microsoft YaHei"/>
              </a:defRPr>
            </a:pPr>
            <a:r>
              <a:t>模  型  层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17520" y="4154424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AAACC"/>
                </a:solidFill>
                <a:latin typeface="Microsoft YaHei"/>
              </a:defRPr>
            </a:pPr>
            <a:r>
              <a:t>🧠 统一模型网关 · call_llm_stream() · 模型集成封装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4828031"/>
            <a:ext cx="2011680" cy="502920"/>
          </a:xfrm>
          <a:prstGeom prst="roundRect">
            <a:avLst>
              <a:gd name="adj" val="8333"/>
            </a:avLst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300">
                <a:solidFill>
                  <a:srgbClr val="FFFFFF"/>
                </a:solidFill>
                <a:latin typeface="Microsoft YaHei"/>
              </a:defRPr>
            </a:pPr>
            <a:r>
              <a:t>AI 引  擎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17520" y="4904231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AAACC"/>
                </a:solidFill>
                <a:latin typeface="Microsoft YaHei"/>
              </a:defRPr>
            </a:pPr>
            <a:r>
              <a:t>🤖 Qwen3-30B · 🎬 混元视频 · 🎵 Suno · 🖼️ Flux · 自定义模型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5577840"/>
            <a:ext cx="2011680" cy="502920"/>
          </a:xfrm>
          <a:prstGeom prst="roundRect">
            <a:avLst>
              <a:gd name="adj" val="8333"/>
            </a:avLst>
          </a:prstGeom>
          <a:solidFill>
            <a:srgbClr val="C084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300">
                <a:solidFill>
                  <a:srgbClr val="FFFFFF"/>
                </a:solidFill>
                <a:latin typeface="Microsoft YaHei"/>
              </a:defRPr>
            </a:pPr>
            <a:r>
              <a:t>存  储  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17520" y="565404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AAACC"/>
                </a:solidFill>
                <a:latin typeface="Microsoft YaHei"/>
              </a:defRPr>
            </a:pPr>
            <a:r>
              <a:t>📦 SQLite · 📁 文件系统 · ☁️ 对象存储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6327648"/>
            <a:ext cx="2011680" cy="502920"/>
          </a:xfrm>
          <a:prstGeom prst="roundRect">
            <a:avLst>
              <a:gd name="adj" val="8333"/>
            </a:avLst>
          </a:prstGeom>
          <a:solidFill>
            <a:srgbClr val="818C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300">
                <a:solidFill>
                  <a:srgbClr val="FFFFFF"/>
                </a:solidFill>
                <a:latin typeface="Microsoft YaHei"/>
              </a:defRPr>
            </a:pPr>
            <a:r>
              <a:t>输  出  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17520" y="6403848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AAACC"/>
                </a:solidFill>
                <a:latin typeface="Microsoft YaHei"/>
              </a:defRPr>
            </a:pPr>
            <a:r>
              <a:t>📤 12 渠道分发 · PDF · 分享链接 · 小程序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818CF8"/>
                </a:solidFill>
                <a:latin typeface="Microsoft YaHei"/>
              </a:defRPr>
            </a:pPr>
            <a:r>
              <a:t>WORKSHOPS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FFFFF"/>
                </a:solidFill>
                <a:latin typeface="Microsoft YaHei"/>
              </a:defRPr>
            </a:pPr>
            <a:r>
              <a:t>14 个工坊 · 覆盖创作全链路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737360"/>
            <a:ext cx="2560320" cy="10972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Microsoft YaHei"/>
              </a:defRPr>
            </a:pPr>
            <a:r>
              <a:t>✍️  写作工坊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383280" y="1737360"/>
            <a:ext cx="2560320" cy="10972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Microsoft YaHei"/>
              </a:defRPr>
            </a:pPr>
            <a:r>
              <a:t>🎨  图片工坊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17920" y="1737360"/>
            <a:ext cx="2560320" cy="10972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Microsoft YaHei"/>
              </a:defRPr>
            </a:pPr>
            <a:r>
              <a:t>🎬  视频工坊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052560" y="1737360"/>
            <a:ext cx="2560320" cy="10972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Microsoft YaHei"/>
              </a:defRPr>
            </a:pPr>
            <a:r>
              <a:t>🎵  音乐工坊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108960"/>
            <a:ext cx="2560320" cy="10972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Microsoft YaHei"/>
              </a:defRPr>
            </a:pPr>
            <a:r>
              <a:t>🎤  语音工坊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83280" y="3108960"/>
            <a:ext cx="2560320" cy="10972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Microsoft YaHei"/>
              </a:defRPr>
            </a:pPr>
            <a:r>
              <a:t>📖  小说工坊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0" y="3108960"/>
            <a:ext cx="2560320" cy="10972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Microsoft YaHei"/>
              </a:defRPr>
            </a:pPr>
            <a:r>
              <a:t>💬  聊天工坊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052560" y="3108960"/>
            <a:ext cx="2560320" cy="10972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Microsoft YaHei"/>
              </a:defRPr>
            </a:pPr>
            <a:r>
              <a:t>💻  应用工坊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4480560"/>
            <a:ext cx="2560320" cy="10972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Microsoft YaHei"/>
              </a:defRPr>
            </a:pPr>
            <a:r>
              <a:t>👤  数字人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383280" y="4480560"/>
            <a:ext cx="2560320" cy="10972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Microsoft YaHei"/>
              </a:defRPr>
            </a:pPr>
            <a:r>
              <a:t>📚  资源库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4480560"/>
            <a:ext cx="2560320" cy="10972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Microsoft YaHei"/>
              </a:defRPr>
            </a:pPr>
            <a:r>
              <a:t>🖼️  作品广场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052560" y="4480560"/>
            <a:ext cx="2560320" cy="10972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Microsoft YaHei"/>
              </a:defRPr>
            </a:pPr>
            <a:r>
              <a:t>⚙️  模型管理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5852160"/>
            <a:ext cx="2560320" cy="10972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Microsoft YaHei"/>
              </a:defRPr>
            </a:pPr>
            <a:r>
              <a:t>🧠  知识库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383280" y="5852160"/>
            <a:ext cx="2560320" cy="10972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Microsoft YaHei"/>
              </a:defRPr>
            </a:pPr>
            <a:r>
              <a:t>📤  分享分发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818CF8"/>
                </a:solidFill>
                <a:latin typeface="Microsoft YaHei"/>
              </a:defRPr>
            </a:pPr>
            <a:r>
              <a:t>NOVEL STUDIO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FFFFF"/>
                </a:solidFill>
                <a:latin typeface="Microsoft YaHei"/>
              </a:defRPr>
            </a:pPr>
            <a:r>
              <a:t>📖 AI 小说工坊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AAAACC"/>
                </a:solidFill>
                <a:latin typeface="Microsoft YaHei"/>
              </a:defRPr>
            </a:pPr>
            <a:r>
              <a:t>从灵感到成品，完整的小说创作流水线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10312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818CF8"/>
                </a:solidFill>
                <a:latin typeface="Microsoft YaHei"/>
              </a:defRPr>
            </a:pPr>
            <a:r>
              <a:t>五步设定流程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65176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1. 题材选择 · 确定类型、风格、受众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315468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2. 世界观构建 · 地理、历史、文明体系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365760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3. 大纲生成 · 章节规划、情节走向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16052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4. 角色创建 · 批量 AI 生成角色（小传+弧光）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466344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5. 流式写作 · SSE 打字机逐字输出效果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10312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6B6D4"/>
                </a:solidFill>
                <a:latin typeface="Microsoft YaHei"/>
              </a:defRPr>
            </a:pPr>
            <a:r>
              <a:t>核心特性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0" y="265176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⚡ 章节流式生成 · 逐字输出无延迟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0" y="315468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👥 批量角色生成 · 自动填充设定弧光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0" y="365760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📚 知识库自动积累 · 上下文增强生成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0" y="416052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🌍 世界观设定面板 · 双 tab 浏览角色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00800" y="466344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💾 分步存档 · 随时继续创作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818CF8"/>
                </a:solidFill>
                <a:latin typeface="Microsoft YaHei"/>
              </a:defRPr>
            </a:pPr>
            <a:r>
              <a:t>CHAT STUDIO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FFFFF"/>
                </a:solidFill>
                <a:latin typeface="Microsoft YaHei"/>
              </a:defRPr>
            </a:pPr>
            <a:r>
              <a:t>💬 AI 聊天工坊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AAAACC"/>
                </a:solidFill>
                <a:latin typeface="Microsoft YaHei"/>
              </a:defRPr>
            </a:pPr>
            <a:r>
              <a:t>虚拟角色对话引擎 · 火影风格聊天体验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1945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818CF8"/>
                </a:solidFill>
                <a:latin typeface="Microsoft YaHei"/>
              </a:defRPr>
            </a:pPr>
            <a:r>
              <a:t>🎭 个性化角色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743200"/>
            <a:ext cx="502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自定义角色：姓名、外貌、性格、背景故事、知识库、对话风格、开场白。</a:t>
            </a:r>
            <a:br/>
            <a:r>
              <a:t>点击角色头像即可编辑所有属性，完全掌控角色人设。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84048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6B6D4"/>
                </a:solidFill>
                <a:latin typeface="Microsoft YaHei"/>
              </a:defRPr>
            </a:pPr>
            <a:r>
              <a:t>🧠 角色注入机制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389120"/>
            <a:ext cx="5029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AAACC"/>
                </a:solidFill>
                <a:latin typeface="Microsoft YaHei"/>
              </a:defRPr>
            </a:pPr>
            <a:r>
              <a:t>角色设定动态注入 system prompt，含知识库强化。SSE 流式逐字输出，支持表情标签 😊 和多媒体内联渲染（图片/视频/HTML）。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2194560"/>
            <a:ext cx="5029200" cy="3840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858000" y="246888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818CF8"/>
                </a:solidFill>
                <a:latin typeface="Microsoft YaHei"/>
              </a:defRPr>
            </a:pPr>
            <a:r>
              <a:t>🦊 Ascent 小助手  ·  平台管家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0" y="301752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CC"/>
                </a:solidFill>
                <a:latin typeface="Microsoft YaHei"/>
              </a:defRPr>
            </a:pPr>
            <a:r>
              <a:t>你好！我是 Ascent 小助手，熟悉所有工坊功能，有什么可以帮你的吗？😊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0" y="36576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55577"/>
                </a:solidFill>
                <a:latin typeface="Microsoft YaHei"/>
              </a:defRPr>
            </a:pPr>
            <a:r>
              <a:t>帮我生成一张科技感图片 →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0" y="420624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06B6D4"/>
                </a:solidFill>
                <a:latin typeface="Microsoft YaHei"/>
              </a:defRPr>
            </a:pPr>
            <a:r>
              <a:t>🖼️ 好的！我来调用图片工坊帮你生成！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818CF8"/>
                </a:solidFill>
                <a:latin typeface="Microsoft YaHei"/>
              </a:defRPr>
            </a:pPr>
            <a:r>
              <a:t>VIDEO GENERATION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FFFFF"/>
                </a:solidFill>
                <a:latin typeface="Microsoft YaHei"/>
              </a:defRPr>
            </a:pPr>
            <a:r>
              <a:t>🎬 AI 视频生成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AAAACC"/>
                </a:solidFill>
                <a:latin typeface="Microsoft YaHei"/>
              </a:defRPr>
            </a:pPr>
            <a:r>
              <a:t>腾讯混元 hy-video 引擎 · 异步提交 + 轮询完成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1945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818CF8"/>
                </a:solidFill>
                <a:latin typeface="Microsoft YaHei"/>
              </a:defRPr>
            </a:pPr>
            <a:r>
              <a:t>生成流程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74320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  步骤 1：提交文字描述 → TokenHub API 生成任务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329184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  步骤 2：前端每 15 秒轮询查询任务状态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384048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  步骤 3：完成后自动下载视频到本地存储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8912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  步骤 4：通过微信 / Web 推送完成通知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1945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6B6D4"/>
                </a:solidFill>
                <a:latin typeface="Microsoft YaHei"/>
              </a:defRPr>
            </a:pPr>
            <a:r>
              <a:t>技术参数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0" y="274320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🔧 引擎：腾讯混元 hy-video-1.5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0" y="329184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⏱️ 平均耗时：30-120 秒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0" y="384048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📤 输出格式：MP4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0" y="438912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🚫 错误处理：直接返回错误信息（无占位符）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0" y="4937760"/>
            <a:ext cx="5029200" cy="4114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🔄 认证：API Key + Key ID 双认证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818CF8"/>
                </a:solidFill>
                <a:latin typeface="Microsoft YaHei"/>
              </a:defRPr>
            </a:pPr>
            <a:r>
              <a:t>MODEL INTEGRATION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FFFFF"/>
                </a:solidFill>
                <a:latin typeface="Microsoft YaHei"/>
              </a:defRPr>
            </a:pPr>
            <a:r>
              <a:t>🔌 模型集成架构设计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AAAACC"/>
                </a:solidFill>
                <a:latin typeface="Microsoft YaHei"/>
              </a:defRPr>
            </a:pPr>
            <a:r>
              <a:t>Ascent Creator 集成各类开源、闭源模型 · 在模型管理中统一管理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2194560"/>
            <a:ext cx="5120640" cy="20116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800" b="1">
                <a:solidFill>
                  <a:srgbClr val="818CF8"/>
                </a:solidFill>
                <a:latin typeface="Microsoft YaHei"/>
              </a:defRPr>
            </a:pPr>
            <a:r>
              <a:t>模型集成网关</a:t>
            </a:r>
          </a:p>
          <a:p>
            <a:pPr>
              <a:spcBef>
                <a:spcPts val="200"/>
              </a:spcBef>
              <a:defRPr sz="1200">
                <a:solidFill>
                  <a:srgbClr val="FFFFFF"/>
                </a:solidFill>
                <a:latin typeface="Microsoft YaHei"/>
              </a:defRPr>
            </a:pPr>
          </a:p>
          <a:p>
            <a:pPr>
              <a:spcBef>
                <a:spcPts val="200"/>
              </a:spcBef>
              <a:defRPr sz="1200">
                <a:solidFill>
                  <a:srgbClr val="AAAACC"/>
                </a:solidFill>
                <a:latin typeface="Microsoft YaHei"/>
              </a:defRPr>
            </a:pPr>
            <a:r>
              <a:t>集成各类开源、闭源模型</a:t>
            </a:r>
          </a:p>
          <a:p>
            <a:pPr>
              <a:spcBef>
                <a:spcPts val="200"/>
              </a:spcBef>
              <a:defRPr sz="1200">
                <a:solidFill>
                  <a:srgbClr val="AAAACC"/>
                </a:solidFill>
                <a:latin typeface="Consolas"/>
              </a:defRPr>
            </a:pPr>
            <a:r>
              <a:t>  → 自带开源模型：Qwen3-30B 等</a:t>
            </a:r>
          </a:p>
          <a:p>
            <a:pPr>
              <a:spcBef>
                <a:spcPts val="200"/>
              </a:spcBef>
              <a:defRPr sz="1200">
                <a:solidFill>
                  <a:srgbClr val="AAAACC"/>
                </a:solidFill>
                <a:latin typeface="Consolas"/>
              </a:defRPr>
            </a:pPr>
            <a:r>
              <a:t>  → 外部商业模型：GPT-4、通义千问等</a:t>
            </a:r>
          </a:p>
          <a:p>
            <a:pPr>
              <a:spcBef>
                <a:spcPts val="200"/>
              </a:spcBef>
              <a:defRPr sz="1200">
                <a:solidFill>
                  <a:srgbClr val="AAAACC"/>
                </a:solidFill>
                <a:latin typeface="Consolas"/>
              </a:defRPr>
            </a:pPr>
            <a:r>
              <a:t>  → 在模型管理中统一管理配置</a:t>
            </a:r>
          </a:p>
          <a:p>
            <a:pPr>
              <a:spcBef>
                <a:spcPts val="200"/>
              </a:spcBef>
              <a:defRPr sz="1200">
                <a:solidFill>
                  <a:srgbClr val="AAAACC"/>
                </a:solidFill>
                <a:latin typeface="Consolas"/>
              </a:defRPr>
            </a:pPr>
            <a:r>
              <a:t>  → 所有模型通过统一接口调用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17920" y="2194560"/>
            <a:ext cx="5120640" cy="201168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583680" y="2468880"/>
            <a:ext cx="4389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6B6D4"/>
                </a:solidFill>
                <a:latin typeface="Microsoft YaHei"/>
              </a:defRPr>
            </a:pPr>
            <a:r>
              <a:t>已集成 &amp; 可扩展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0" y="292608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CC"/>
                </a:solidFill>
                <a:latin typeface="Microsoft YaHei"/>
              </a:defRPr>
            </a:pPr>
            <a:r>
              <a:t>🤖  Qwen3-30B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875520" y="292608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06B6D4"/>
                </a:solidFill>
                <a:latin typeface="Microsoft YaHei"/>
              </a:defRPr>
            </a:pPr>
            <a:r>
              <a:t>已集成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329184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CC"/>
                </a:solidFill>
                <a:latin typeface="Microsoft YaHei"/>
              </a:defRPr>
            </a:pPr>
            <a:r>
              <a:t>🎬  腾讯混元视频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875520" y="32918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06B6D4"/>
                </a:solidFill>
                <a:latin typeface="Microsoft YaHei"/>
              </a:defRPr>
            </a:pPr>
            <a:r>
              <a:t>已集成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365760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CC"/>
                </a:solidFill>
                <a:latin typeface="Microsoft YaHei"/>
              </a:defRPr>
            </a:pPr>
            <a:r>
              <a:t>🎵  Suno v4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875520" y="365760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06B6D4"/>
                </a:solidFill>
                <a:latin typeface="Microsoft YaHei"/>
              </a:defRPr>
            </a:pPr>
            <a:r>
              <a:t>已集成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0" y="402336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CC"/>
                </a:solidFill>
                <a:latin typeface="Microsoft YaHei"/>
              </a:defRPr>
            </a:pPr>
            <a:r>
              <a:t>🖼️  SDXL / FLUX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875520" y="402336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06B6D4"/>
                </a:solidFill>
                <a:latin typeface="Microsoft YaHei"/>
              </a:defRPr>
            </a:pPr>
            <a:r>
              <a:t>已集成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438912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CC"/>
                </a:solidFill>
                <a:latin typeface="Microsoft YaHei"/>
              </a:defRPr>
            </a:pPr>
            <a:r>
              <a:t>🔗  自定义模型 (OpenAI 兼容)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875520" y="438912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818CF8"/>
                </a:solidFill>
                <a:latin typeface="Microsoft YaHei"/>
              </a:defRPr>
            </a:pPr>
            <a:r>
              <a:t>用户配置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31520" y="4572000"/>
            <a:ext cx="10607040" cy="1645920"/>
          </a:xfrm>
          <a:prstGeom prst="roundRect">
            <a:avLst>
              <a:gd name="adj" val="8333"/>
            </a:avLst>
          </a:prstGeom>
          <a:solidFill>
            <a:srgbClr val="141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300" b="1">
                <a:solidFill>
                  <a:srgbClr val="818CF8"/>
                </a:solidFill>
                <a:latin typeface="Microsoft YaHei"/>
              </a:defRPr>
            </a:pPr>
            <a:r>
              <a:t>模型集成管理</a:t>
            </a:r>
          </a:p>
          <a:p>
            <a:pPr>
              <a:spcBef>
                <a:spcPts val="800"/>
              </a:spcBef>
              <a:defRPr sz="1000">
                <a:solidFill>
                  <a:srgbClr val="AAAACC"/>
                </a:solidFill>
                <a:latin typeface="Consolas"/>
              </a:defRPr>
            </a:pPr>
            <a:r>
              <a:t>在「模型管理」中管理各类模型：</a:t>
            </a:r>
            <a:br/>
            <a:r>
              <a:t>• 可使用自带的开源模型（如 Qwen3-30B）</a:t>
            </a:r>
            <a:br/>
            <a:r>
              <a:t>• 也可使用自己购买的商业模型（配置 API Base + Key 即可）</a:t>
            </a:r>
            <a:br/>
            <a:r>
              <a:t>• 支持 OpenAI 兼容协议，模型切换零成本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818CF8"/>
                </a:solidFill>
                <a:latin typeface="Microsoft YaHei"/>
              </a:defRPr>
            </a:pPr>
            <a:r>
              <a:t>DISTRIBUTION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FFFFF"/>
                </a:solidFill>
                <a:latin typeface="Microsoft YaHei"/>
              </a:defRPr>
            </a:pPr>
            <a:r>
              <a:t>📡 12 个渠道 · 一次创作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AAAACC"/>
                </a:solidFill>
                <a:latin typeface="Microsoft YaHei"/>
              </a:defRPr>
            </a:pPr>
            <a:r>
              <a:t>从内容生产到多平台分发的完整闭环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94560"/>
            <a:ext cx="2560320" cy="128016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600"/>
            </a:pPr>
            <a:r>
              <a:t>🖥️</a:t>
            </a:r>
          </a:p>
          <a:p>
            <a:pPr algn="ctr">
              <a:spcBef>
                <a:spcPts val="800"/>
              </a:spcBef>
              <a:defRPr sz="1500">
                <a:solidFill>
                  <a:srgbClr val="FFFFFF"/>
                </a:solidFill>
                <a:latin typeface="Microsoft YaHei"/>
              </a:defRPr>
            </a:pPr>
            <a:r>
              <a:t>平台预览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383280" y="2194560"/>
            <a:ext cx="2560320" cy="128016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600"/>
            </a:pPr>
            <a:r>
              <a:t>💬</a:t>
            </a:r>
          </a:p>
          <a:p>
            <a:pPr algn="ctr">
              <a:spcBef>
                <a:spcPts val="800"/>
              </a:spcBef>
              <a:defRPr sz="1500">
                <a:solidFill>
                  <a:srgbClr val="FFFFFF"/>
                </a:solidFill>
                <a:latin typeface="Microsoft YaHei"/>
              </a:defRPr>
            </a:pPr>
            <a:r>
              <a:t>微信发送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2194560"/>
            <a:ext cx="2560320" cy="128016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600"/>
            </a:pPr>
            <a:r>
              <a:t>📱</a:t>
            </a:r>
          </a:p>
          <a:p>
            <a:pPr algn="ctr">
              <a:spcBef>
                <a:spcPts val="800"/>
              </a:spcBef>
              <a:defRPr sz="1500">
                <a:solidFill>
                  <a:srgbClr val="FFFFFF"/>
                </a:solidFill>
                <a:latin typeface="Microsoft YaHei"/>
              </a:defRPr>
            </a:pPr>
            <a:r>
              <a:t>微信小程序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052560" y="2194560"/>
            <a:ext cx="2560320" cy="128016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600"/>
            </a:pPr>
            <a:r>
              <a:t>📕</a:t>
            </a:r>
          </a:p>
          <a:p>
            <a:pPr algn="ctr">
              <a:spcBef>
                <a:spcPts val="800"/>
              </a:spcBef>
              <a:defRPr sz="1500">
                <a:solidFill>
                  <a:srgbClr val="FFFFFF"/>
                </a:solidFill>
                <a:latin typeface="Microsoft YaHei"/>
              </a:defRPr>
            </a:pPr>
            <a:r>
              <a:t>小红书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840480"/>
            <a:ext cx="2560320" cy="128016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600"/>
            </a:pPr>
            <a:r>
              <a:t>🎵</a:t>
            </a:r>
          </a:p>
          <a:p>
            <a:pPr algn="ctr">
              <a:spcBef>
                <a:spcPts val="800"/>
              </a:spcBef>
              <a:defRPr sz="1500">
                <a:solidFill>
                  <a:srgbClr val="FFFFFF"/>
                </a:solidFill>
                <a:latin typeface="Microsoft YaHei"/>
              </a:defRPr>
            </a:pPr>
            <a:r>
              <a:t>抖音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383280" y="3840480"/>
            <a:ext cx="2560320" cy="128016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600"/>
            </a:pPr>
            <a:r>
              <a:t>📺</a:t>
            </a:r>
          </a:p>
          <a:p>
            <a:pPr algn="ctr">
              <a:spcBef>
                <a:spcPts val="800"/>
              </a:spcBef>
              <a:defRPr sz="1500">
                <a:solidFill>
                  <a:srgbClr val="FFFFFF"/>
                </a:solidFill>
                <a:latin typeface="Microsoft YaHei"/>
              </a:defRPr>
            </a:pPr>
            <a:r>
              <a:t>Bilibili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3840480"/>
            <a:ext cx="2560320" cy="128016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600"/>
            </a:pPr>
            <a:r>
              <a:t>⚡</a:t>
            </a:r>
          </a:p>
          <a:p>
            <a:pPr algn="ctr">
              <a:spcBef>
                <a:spcPts val="800"/>
              </a:spcBef>
              <a:defRPr sz="1500">
                <a:solidFill>
                  <a:srgbClr val="FFFFFF"/>
                </a:solidFill>
                <a:latin typeface="Microsoft YaHei"/>
              </a:defRPr>
            </a:pPr>
            <a:r>
              <a:t>快手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052560" y="3840480"/>
            <a:ext cx="2560320" cy="128016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600"/>
            </a:pPr>
            <a:r>
              <a:t>🎭</a:t>
            </a:r>
          </a:p>
          <a:p>
            <a:pPr algn="ctr">
              <a:spcBef>
                <a:spcPts val="800"/>
              </a:spcBef>
              <a:defRPr sz="1500">
                <a:solidFill>
                  <a:srgbClr val="FFFFFF"/>
                </a:solidFill>
                <a:latin typeface="Microsoft YaHei"/>
              </a:defRPr>
            </a:pPr>
            <a:r>
              <a:t>短剧平台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5486400"/>
            <a:ext cx="2560320" cy="128016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600"/>
            </a:pPr>
            <a:r>
              <a:t>📲</a:t>
            </a:r>
          </a:p>
          <a:p>
            <a:pPr algn="ctr">
              <a:spcBef>
                <a:spcPts val="800"/>
              </a:spcBef>
              <a:defRPr sz="1500">
                <a:solidFill>
                  <a:srgbClr val="FFFFFF"/>
                </a:solidFill>
                <a:latin typeface="Microsoft YaHei"/>
              </a:defRPr>
            </a:pPr>
            <a:r>
              <a:t>Telegram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383280" y="5486400"/>
            <a:ext cx="2560320" cy="128016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600"/>
            </a:pPr>
            <a:r>
              <a:t>📄</a:t>
            </a:r>
          </a:p>
          <a:p>
            <a:pPr algn="ctr">
              <a:spcBef>
                <a:spcPts val="800"/>
              </a:spcBef>
              <a:defRPr sz="1500">
                <a:solidFill>
                  <a:srgbClr val="FFFFFF"/>
                </a:solidFill>
                <a:latin typeface="Microsoft YaHei"/>
              </a:defRPr>
            </a:pPr>
            <a:r>
              <a:t>PDF 导出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5486400"/>
            <a:ext cx="2560320" cy="128016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600"/>
            </a:pPr>
            <a:r>
              <a:t>🔗</a:t>
            </a:r>
          </a:p>
          <a:p>
            <a:pPr algn="ctr">
              <a:spcBef>
                <a:spcPts val="800"/>
              </a:spcBef>
              <a:defRPr sz="1500">
                <a:solidFill>
                  <a:srgbClr val="FFFFFF"/>
                </a:solidFill>
                <a:latin typeface="Microsoft YaHei"/>
              </a:defRPr>
            </a:pPr>
            <a:r>
              <a:t>分享链接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052560" y="5486400"/>
            <a:ext cx="2560320" cy="1280160"/>
          </a:xfrm>
          <a:prstGeom prst="roundRect">
            <a:avLst>
              <a:gd name="adj" val="8333"/>
            </a:avLst>
          </a:prstGeom>
          <a:solidFill>
            <a:srgbClr val="181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600"/>
            </a:pPr>
            <a:r>
              <a:t>🔄</a:t>
            </a:r>
          </a:p>
          <a:p>
            <a:pPr algn="ctr">
              <a:spcBef>
                <a:spcPts val="800"/>
              </a:spcBef>
              <a:defRPr sz="1500">
                <a:solidFill>
                  <a:srgbClr val="FFFFFF"/>
                </a:solidFill>
                <a:latin typeface="Microsoft YaHei"/>
              </a:defRPr>
            </a:pPr>
            <a:r>
              <a:t>小程序裂变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